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3NI8kbuMXmmKtVQyzXXSBiDq2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science/article/pii/S0048969721029430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science/article/pii/S0048969721029430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ffmc - how dry organic matter is in </a:t>
            </a:r>
            <a:r>
              <a:rPr lang="en-US"/>
              <a:t>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ISI - the spread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FWI - fire weather index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 - the build up of leaves and whatnot</a:t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fbf69212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fbf69212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4fbf69212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fdcfedf1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fdcfedf1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4fdcfedf1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fdcfedf1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fdcfedf1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4fdcfedf1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fdcfedf1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fdcfedf1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unsure of overfitting due </a:t>
            </a:r>
            <a:r>
              <a:rPr lang="en-US"/>
              <a:t>to</a:t>
            </a:r>
            <a:r>
              <a:rPr lang="en-US"/>
              <a:t> a possible similarity </a:t>
            </a:r>
            <a:endParaRPr/>
          </a:p>
        </p:txBody>
      </p:sp>
      <p:sp>
        <p:nvSpPr>
          <p:cNvPr id="214" name="Google Shape;214;g34fdcfedf1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fe4b9d3cb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4fe4b9d3c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4fe4b9d3cb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fdcfedf1a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fdcfedf1a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4fdcfedf1a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fdcfedf1a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https://www.sciencedirect.com/science/article/pii/S0048969721029430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4fdcfedf1a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fdcfedf1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https://www.sciencedirect.com/science/article/pii/S0048969721029430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4fdcfedf1a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practicaldatascience.org/notebooks/class_3/week_3/33_cleaning_datatypes.html" TargetMode="External"/><Relationship Id="rId4" Type="http://schemas.openxmlformats.org/officeDocument/2006/relationships/hyperlink" Target="https://www.geeksforgeeks.org/how-to-create-a-seaborn-correlation-heatmap-in-python/" TargetMode="External"/><Relationship Id="rId5" Type="http://schemas.openxmlformats.org/officeDocument/2006/relationships/hyperlink" Target="https://medium.com/data-science/anova-for-feature-selection-in-machine-learning-d9305e228476" TargetMode="External"/><Relationship Id="rId6" Type="http://schemas.openxmlformats.org/officeDocument/2006/relationships/hyperlink" Target="https://www.sciencedirect.com/science/article/pii/S004896972102943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,000+ Best Forest Photos · 100% Free Download · Pexels ..." id="100" name="Google Shape;100;p1"/>
          <p:cNvPicPr preferRelativeResize="0"/>
          <p:nvPr/>
        </p:nvPicPr>
        <p:blipFill rotWithShape="1">
          <a:blip r:embed="rId3">
            <a:alphaModFix amt="50000"/>
          </a:blip>
          <a:srcRect b="0" l="0" r="0" t="3016"/>
          <a:stretch/>
        </p:blipFill>
        <p:spPr>
          <a:xfrm>
            <a:off x="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>
            <p:ph type="ctrTitle"/>
          </p:nvPr>
        </p:nvSpPr>
        <p:spPr>
          <a:xfrm>
            <a:off x="1309244" y="1108945"/>
            <a:ext cx="9633076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b="1"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Leveraging Machine Learning for Forest Fire Forecasting</a:t>
            </a:r>
            <a:endParaRPr/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1523989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- Rishita Chawla and Oliver Ward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 txBox="1"/>
          <p:nvPr>
            <p:ph type="title"/>
          </p:nvPr>
        </p:nvSpPr>
        <p:spPr>
          <a:xfrm>
            <a:off x="838200" y="184805"/>
            <a:ext cx="10515600" cy="1505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Feature-Selection</a:t>
            </a:r>
            <a:endParaRPr/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300" y="1225925"/>
            <a:ext cx="9884101" cy="50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"/>
          <p:cNvSpPr txBox="1"/>
          <p:nvPr>
            <p:ph type="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Heatmap</a:t>
            </a: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3807702" y="1733454"/>
            <a:ext cx="4572000" cy="18288"/>
          </a:xfrm>
          <a:custGeom>
            <a:rect b="b" l="l" r="r" t="t"/>
            <a:pathLst>
              <a:path extrusionOk="0" fill="none" h="18288" w="457200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57200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153" y="1888030"/>
            <a:ext cx="6049694" cy="455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fbf692126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Model Training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34fbf692126_0_0"/>
          <p:cNvSpPr txBox="1"/>
          <p:nvPr>
            <p:ph idx="4294967295" type="body"/>
          </p:nvPr>
        </p:nvSpPr>
        <p:spPr>
          <a:xfrm>
            <a:off x="922882" y="1930160"/>
            <a:ext cx="44379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spcBef>
                <a:spcPts val="1000"/>
              </a:spcBef>
              <a:spcAft>
                <a:spcPts val="0"/>
              </a:spcAft>
              <a:buSzPts val="2700"/>
              <a:buFont typeface="Times New Roman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K-Nearest Neighbors (KNN)</a:t>
            </a:r>
            <a:b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Classifies based on the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majority label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of the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K closest points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228600" rtl="0" algn="l">
              <a:spcBef>
                <a:spcPts val="1000"/>
              </a:spcBef>
              <a:spcAft>
                <a:spcPts val="0"/>
              </a:spcAft>
              <a:buSzPts val="2700"/>
              <a:buFont typeface="Times New Roman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Gaussian Naive Bayes</a:t>
            </a:r>
            <a:b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Uses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Bayes' Theorem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normal distribution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assumptions.</a:t>
            </a:r>
            <a:b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228600" rtl="0" algn="l">
              <a:spcBef>
                <a:spcPts val="1000"/>
              </a:spcBef>
              <a:spcAft>
                <a:spcPts val="0"/>
              </a:spcAft>
              <a:buSzPts val="2700"/>
              <a:buFont typeface="Times New Roman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b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Predicts class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probability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using a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sigmoid function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g34fbf69212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682" y="1453313"/>
            <a:ext cx="6303390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fdcfedf1a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K - nearest neighbors results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g34fdcfedf1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376025"/>
            <a:ext cx="50673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4fdcfedf1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400" y="3166175"/>
            <a:ext cx="5747149" cy="24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fdcfedf1a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Gaussian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Naive Bayes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g34fdcfedf1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2348213"/>
            <a:ext cx="4924425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4fdcfedf1a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88" y="2386313"/>
            <a:ext cx="5114925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4fdcfedf1a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150" y="3145925"/>
            <a:ext cx="5895400" cy="24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fdcfedf1a_0_7"/>
          <p:cNvSpPr txBox="1"/>
          <p:nvPr>
            <p:ph type="title"/>
          </p:nvPr>
        </p:nvSpPr>
        <p:spPr>
          <a:xfrm>
            <a:off x="838125" y="1113275"/>
            <a:ext cx="52722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g34fdcfedf1a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185" y="2933025"/>
            <a:ext cx="4447728" cy="35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4fdcfedf1a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337" y="619212"/>
            <a:ext cx="5188550" cy="23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4fdcfedf1a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2363" y="2933025"/>
            <a:ext cx="4203724" cy="35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fe4b9d3cb_0_3"/>
          <p:cNvSpPr txBox="1"/>
          <p:nvPr>
            <p:ph type="title"/>
          </p:nvPr>
        </p:nvSpPr>
        <p:spPr>
          <a:xfrm>
            <a:off x="775775" y="1237950"/>
            <a:ext cx="52722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g34fe4b9d3c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950" y="4871275"/>
            <a:ext cx="4097700" cy="1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4fe4b9d3cb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952" y="988578"/>
            <a:ext cx="4862926" cy="37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4fe4b9d3cb_0_3"/>
          <p:cNvSpPr txBox="1"/>
          <p:nvPr>
            <p:ph idx="4294967295" type="body"/>
          </p:nvPr>
        </p:nvSpPr>
        <p:spPr>
          <a:xfrm>
            <a:off x="775775" y="3135504"/>
            <a:ext cx="4437900" cy="25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228600" rtl="0" algn="l">
              <a:spcBef>
                <a:spcPts val="100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Our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Logistic Regression Model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performed excellently, achieving high scores across all metrics. Given the strong performance, we tested for overfitting, which was a concern. As shown below, our model was not overfit and was able to reliably predict generalized information.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4fdcfedf1a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150" y="1777800"/>
            <a:ext cx="8351677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4fdcfedf1a_0_27"/>
          <p:cNvSpPr txBox="1"/>
          <p:nvPr>
            <p:ph type="title"/>
          </p:nvPr>
        </p:nvSpPr>
        <p:spPr>
          <a:xfrm>
            <a:off x="638881" y="417576"/>
            <a:ext cx="109095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Performance Comparison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4fdcfedf1a_0_46"/>
          <p:cNvPicPr preferRelativeResize="0"/>
          <p:nvPr/>
        </p:nvPicPr>
        <p:blipFill rotWithShape="1">
          <a:blip r:embed="rId3">
            <a:alphaModFix/>
          </a:blip>
          <a:srcRect b="0" l="14562" r="11892" t="0"/>
          <a:stretch/>
        </p:blipFill>
        <p:spPr>
          <a:xfrm>
            <a:off x="4193100" y="0"/>
            <a:ext cx="7998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4fdcfedf1a_0_46"/>
          <p:cNvSpPr/>
          <p:nvPr/>
        </p:nvSpPr>
        <p:spPr>
          <a:xfrm>
            <a:off x="0" y="0"/>
            <a:ext cx="94851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4fdcfedf1a_0_46"/>
          <p:cNvSpPr txBox="1"/>
          <p:nvPr>
            <p:ph type="title"/>
          </p:nvPr>
        </p:nvSpPr>
        <p:spPr>
          <a:xfrm>
            <a:off x="922882" y="609600"/>
            <a:ext cx="47847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Future Improvements</a:t>
            </a:r>
            <a:endParaRPr/>
          </a:p>
        </p:txBody>
      </p:sp>
      <p:sp>
        <p:nvSpPr>
          <p:cNvPr id="243" name="Google Shape;243;g34fdcfedf1a_0_46"/>
          <p:cNvSpPr txBox="1"/>
          <p:nvPr>
            <p:ph idx="1" type="body"/>
          </p:nvPr>
        </p:nvSpPr>
        <p:spPr>
          <a:xfrm>
            <a:off x="922875" y="1930149"/>
            <a:ext cx="44379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Model Refinement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Explore advanced models like Random Forests, XGBoost, and Neural Networks.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Feature Engineering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Incorporate additional features like soil moisture, vegetation types, and drought indices.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Real-time Data Integration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Integrate live satellite imagery and weather data for dynamic predictions.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Data Augmentation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Increase training data diversity with synthetic data or more localized datasets.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fdcfedf1a_0_35"/>
          <p:cNvSpPr txBox="1"/>
          <p:nvPr>
            <p:ph type="title"/>
          </p:nvPr>
        </p:nvSpPr>
        <p:spPr>
          <a:xfrm>
            <a:off x="922882" y="609600"/>
            <a:ext cx="47847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Future Implications</a:t>
            </a:r>
            <a:endParaRPr/>
          </a:p>
        </p:txBody>
      </p:sp>
      <p:sp>
        <p:nvSpPr>
          <p:cNvPr id="249" name="Google Shape;249;g34fdcfedf1a_0_35"/>
          <p:cNvSpPr txBox="1"/>
          <p:nvPr>
            <p:ph idx="1" type="body"/>
          </p:nvPr>
        </p:nvSpPr>
        <p:spPr>
          <a:xfrm>
            <a:off x="922882" y="1930160"/>
            <a:ext cx="44379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Real-time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Alerts for faster wildfire response.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Optimized Resource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Allocation based on risk predictions.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Climate Change Analysis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to track fire patterns.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Enhanced Data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Integration with satellite and sensor data.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Support for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 Policy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in forest management and prevention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g34fdcfedf1a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326" y="1504112"/>
            <a:ext cx="6176675" cy="47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3049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verything you need to know about forest fires | by Bas Fransen, CEO  EcoMatcher | Medium" id="109" name="Google Shape;109;p2"/>
          <p:cNvPicPr preferRelativeResize="0"/>
          <p:nvPr/>
        </p:nvPicPr>
        <p:blipFill rotWithShape="1">
          <a:blip r:embed="rId3">
            <a:alphaModFix/>
          </a:blip>
          <a:srcRect b="1" l="16264" r="3015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 txBox="1"/>
          <p:nvPr>
            <p:ph type="title"/>
          </p:nvPr>
        </p:nvSpPr>
        <p:spPr>
          <a:xfrm>
            <a:off x="634650" y="318175"/>
            <a:ext cx="3822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Times New Roman"/>
              <a:buNone/>
            </a:pPr>
            <a:r>
              <a:rPr b="1" lang="en-US" sz="3700">
                <a:latin typeface="Times New Roman"/>
                <a:ea typeface="Times New Roman"/>
                <a:cs typeface="Times New Roman"/>
                <a:sym typeface="Times New Roman"/>
              </a:rPr>
              <a:t>Introduction: The Growing Threat of Forest Fires</a:t>
            </a:r>
            <a:endParaRPr/>
          </a:p>
        </p:txBody>
      </p:sp>
      <p:sp>
        <p:nvSpPr>
          <p:cNvPr id="112" name="Google Shape;112;p2"/>
          <p:cNvSpPr txBox="1"/>
          <p:nvPr>
            <p:ph idx="1" type="body"/>
          </p:nvPr>
        </p:nvSpPr>
        <p:spPr>
          <a:xfrm>
            <a:off x="634700" y="2449851"/>
            <a:ext cx="38223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79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</a:pPr>
            <a:r>
              <a:rPr b="1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Growing Global Threat:</a:t>
            </a:r>
            <a:r>
              <a:rPr b="0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More frequent &amp; intense wildfires. </a:t>
            </a:r>
            <a:endParaRPr/>
          </a:p>
          <a:p>
            <a:pPr indent="-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</a:pPr>
            <a:r>
              <a:rPr b="1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Devastating Impacts:</a:t>
            </a:r>
            <a:r>
              <a:rPr b="0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Environment, economy, human safety. </a:t>
            </a:r>
            <a:endParaRPr/>
          </a:p>
          <a:p>
            <a:pPr indent="-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</a:pPr>
            <a:r>
              <a:rPr b="1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Need for Early Prediction:</a:t>
            </a:r>
            <a:r>
              <a:rPr b="0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Early warning &amp; prevention are crucial. </a:t>
            </a:r>
            <a:endParaRPr/>
          </a:p>
          <a:p>
            <a:pPr indent="-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</a:pPr>
            <a:r>
              <a:rPr b="1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ML for Fire Risk:</a:t>
            </a:r>
            <a:r>
              <a:rPr b="0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Analyzing data to forecast potential. </a:t>
            </a:r>
            <a:endParaRPr/>
          </a:p>
          <a:p>
            <a:pPr indent="-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</a:pPr>
            <a:r>
              <a:rPr b="1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Data-Driven Solution:</a:t>
            </a:r>
            <a:r>
              <a:rPr b="0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A proactive approach to wildfire management. </a:t>
            </a:r>
            <a:endParaRPr/>
          </a:p>
          <a:p>
            <a:pPr indent="-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</a:pPr>
            <a:r>
              <a:rPr b="1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Presentation Focus:</a:t>
            </a:r>
            <a:r>
              <a:rPr b="0" i="0" lang="en-US" sz="17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ML model development for prediction.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b="0" i="0" sz="17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5 Most Beautiful Forests to Connect with Nature" id="255" name="Google Shape;255;p12"/>
          <p:cNvPicPr preferRelativeResize="0"/>
          <p:nvPr/>
        </p:nvPicPr>
        <p:blipFill rotWithShape="1">
          <a:blip r:embed="rId3">
            <a:alphaModFix/>
          </a:blip>
          <a:srcRect b="9091" l="0" r="9091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2"/>
          <p:cNvSpPr/>
          <p:nvPr/>
        </p:nvSpPr>
        <p:spPr>
          <a:xfrm>
            <a:off x="0" y="0"/>
            <a:ext cx="12196802" cy="6858000"/>
          </a:xfrm>
          <a:prstGeom prst="rect">
            <a:avLst/>
          </a:prstGeom>
          <a:gradFill>
            <a:gsLst>
              <a:gs pos="0">
                <a:srgbClr val="E7E6E6">
                  <a:alpha val="83921"/>
                </a:srgbClr>
              </a:gs>
              <a:gs pos="28000">
                <a:srgbClr val="E7E6E6">
                  <a:alpha val="83921"/>
                </a:srgbClr>
              </a:gs>
              <a:gs pos="74000">
                <a:schemeClr val="lt1"/>
              </a:gs>
              <a:gs pos="100000">
                <a:schemeClr val="lt1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258" name="Google Shape;258;p12"/>
          <p:cNvSpPr txBox="1"/>
          <p:nvPr>
            <p:ph idx="1" type="body"/>
          </p:nvPr>
        </p:nvSpPr>
        <p:spPr>
          <a:xfrm>
            <a:off x="838200" y="1690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Logistic Regression is the Best Model in our scope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Highest Accuracy among all tested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Best Prediction Performance on test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Simple, Fast, and Interpretable for real-world use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The Future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28600" rtl="0" algn="l">
              <a:spcBef>
                <a:spcPts val="5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Stronger models built off stronger data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286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Easier to understand visuals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28600" rtl="0" algn="l">
              <a:spcBef>
                <a:spcPts val="5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Live updates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411" y="4849615"/>
            <a:ext cx="2317437" cy="1759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okey the Bear Prevent Forest Fires Patch" id="260" name="Google Shape;26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156" y="4589591"/>
            <a:ext cx="1989658" cy="227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Research-References</a:t>
            </a:r>
            <a:endParaRPr/>
          </a:p>
        </p:txBody>
      </p:sp>
      <p:sp>
        <p:nvSpPr>
          <p:cNvPr id="266" name="Google Shape;266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[1]“Cleaning Data Types — Practical Data Science with Python,” Practicaldatascience.org, 2024.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https://www.practicaldatascience.org/notebooks/class_3/week_3/33_cleaning_datatypes.html </a:t>
            </a:r>
            <a:r>
              <a:rPr lang="en-US" sz="2000"/>
              <a:t>(accessed Apr. 24, 2025).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[2]“How to create a seaborn correlation heatmap in Python?,” GeeksforGeeks, Nov. 09, 2020.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https://www.geeksforgeeks.org/how-to-create-a-seaborn-correlation-heatmap-in-python/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[3]Sampath Kumar Gajawada, “ANOVA for Feature Selection in Machine Learning - TDS Archive - Medium,” Medium, Oct. 19, 2019.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https://medium.com/data-science/anova-for-feature-selection-in-machine-learning-d9305e228476 (accessed Apr. 24, 2025).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[4] “Impact of Forest Fires on the Environment: A Review of the Effects of Fire on Soil, Vegetation, and Water Resources,” ScienceDirect, 2021. </a:t>
            </a:r>
            <a:r>
              <a:rPr lang="en-US" sz="2000" u="sng">
                <a:solidFill>
                  <a:schemeClr val="hlink"/>
                </a:solidFill>
                <a:hlinkClick r:id="rId6"/>
              </a:rPr>
              <a:t>https://www.sciencedirect.com/science/article/pii/S0048969721029430</a:t>
            </a:r>
            <a:r>
              <a:rPr lang="en-US" sz="2000"/>
              <a:t> (accessed Apr. 24, 2025).</a:t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,000+ Best Forest Photos · 100% Free Download · Pexels ..." id="271" name="Google Shape;271;p14"/>
          <p:cNvPicPr preferRelativeResize="0"/>
          <p:nvPr/>
        </p:nvPicPr>
        <p:blipFill rotWithShape="1">
          <a:blip r:embed="rId3">
            <a:alphaModFix amt="50000"/>
          </a:blip>
          <a:srcRect b="0" l="0" r="0" t="3016"/>
          <a:stretch/>
        </p:blipFill>
        <p:spPr>
          <a:xfrm>
            <a:off x="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4"/>
          <p:cNvSpPr txBox="1"/>
          <p:nvPr>
            <p:ph type="ctrTitle"/>
          </p:nvPr>
        </p:nvSpPr>
        <p:spPr>
          <a:xfrm>
            <a:off x="1309244" y="1108945"/>
            <a:ext cx="9633076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b="1"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ct Goals Vector Art, Icons, and Graphics for Free Download" id="117" name="Google Shape;117;p3"/>
          <p:cNvPicPr preferRelativeResize="0"/>
          <p:nvPr/>
        </p:nvPicPr>
        <p:blipFill rotWithShape="1">
          <a:blip r:embed="rId3">
            <a:alphaModFix/>
          </a:blip>
          <a:srcRect b="5750" l="0" r="0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>
            <p:ph type="title"/>
          </p:nvPr>
        </p:nvSpPr>
        <p:spPr>
          <a:xfrm>
            <a:off x="83820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Project Goals and Objectives</a:t>
            </a:r>
            <a:endParaRPr/>
          </a:p>
        </p:txBody>
      </p:sp>
      <p:sp>
        <p:nvSpPr>
          <p:cNvPr id="119" name="Google Shape;119;p3"/>
          <p:cNvSpPr txBox="1"/>
          <p:nvPr>
            <p:ph idx="1" type="body"/>
          </p:nvPr>
        </p:nvSpPr>
        <p:spPr>
          <a:xfrm>
            <a:off x="83820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Understanding Dataset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 Cleaning and Preprocessing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ML-Model Training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Testing – Confusion Matrix and Accuracy Scores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922882" y="609600"/>
            <a:ext cx="4784796" cy="133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Understanding the Dataset</a:t>
            </a:r>
            <a:endParaRPr/>
          </a:p>
        </p:txBody>
      </p:sp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922882" y="1930160"/>
            <a:ext cx="4438036" cy="3908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Algerian Forest Fire Data: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Observations from Bejaia[1] and Sidi Bel-Abbes[2] regions.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Timeframe: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June 2012 to September 2012.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Target Variable: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'Classes' (fire / not fire).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Weather Features: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Temperature, Relative Humidity, Wind Speed, Rainfall.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FWI System Indices: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FFMC, DMC, DC, ISI, BUI, FWI.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allpaper Mural Algeria highly detailed physical map, 128x128 cm"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6932" y="677913"/>
            <a:ext cx="5311832" cy="54761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 rot="-1327477">
            <a:off x="7993457" y="361083"/>
            <a:ext cx="862445" cy="123869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8562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 rot="3746018">
            <a:off x="10365167" y="203027"/>
            <a:ext cx="862445" cy="124805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8562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Problems in Dataset</a:t>
            </a:r>
            <a:endParaRPr/>
          </a:p>
        </p:txBody>
      </p:sp>
      <p:sp>
        <p:nvSpPr>
          <p:cNvPr id="134" name="Google Shape;134;p5"/>
          <p:cNvSpPr txBox="1"/>
          <p:nvPr>
            <p:ph idx="1" type="body"/>
          </p:nvPr>
        </p:nvSpPr>
        <p:spPr>
          <a:xfrm>
            <a:off x="838200" y="15135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Column names have Unwanted Spaces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Missing Values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>
                <a:latin typeface="Times New Roman"/>
                <a:ea typeface="Times New Roman"/>
                <a:cs typeface="Times New Roman"/>
                <a:sym typeface="Times New Roman"/>
              </a:rPr>
              <a:t>The 'Classes' column contains multiple distinct categories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114" y="2532429"/>
            <a:ext cx="9524049" cy="17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114" y="5093767"/>
            <a:ext cx="9524048" cy="137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6927" y="233883"/>
            <a:ext cx="2827265" cy="21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411480" y="991443"/>
            <a:ext cx="4867102" cy="1087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Problems in Dataset</a:t>
            </a:r>
            <a:endParaRPr/>
          </a:p>
        </p:txBody>
      </p: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411480" y="2684095"/>
            <a:ext cx="4443154" cy="3492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i="0" lang="en-US" sz="2400">
                <a:latin typeface="Times New Roman"/>
                <a:ea typeface="Times New Roman"/>
                <a:cs typeface="Times New Roman"/>
                <a:sym typeface="Times New Roman"/>
              </a:rPr>
              <a:t>olumns stored as object data types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Hence Data Cleaning and Preprocessing is needed!</a:t>
            </a:r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8009" y="625683"/>
            <a:ext cx="5456038" cy="555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411480" y="991443"/>
            <a:ext cx="4443154" cy="1087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Data Cleaning and Preprocessing</a:t>
            </a:r>
            <a:endParaRPr/>
          </a:p>
        </p:txBody>
      </p:sp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411479" y="2403789"/>
            <a:ext cx="4608576" cy="3529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Standardized column headers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Added “Region” column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Removed rows with missing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Simplified “Classes” column to two categories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Updated datatypes for consistency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Normalized numeric features with StandardScaler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Split data 75/25 for training and testing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816" y="1155225"/>
            <a:ext cx="6440424" cy="449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Results of Data Cleaning</a:t>
            </a:r>
            <a:endParaRPr/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4601" y="1819006"/>
            <a:ext cx="2515633" cy="408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27" y="1819006"/>
            <a:ext cx="3477333" cy="421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2714" y="2686015"/>
            <a:ext cx="4203174" cy="148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/>
          <p:nvPr>
            <p:ph type="title"/>
          </p:nvPr>
        </p:nvSpPr>
        <p:spPr>
          <a:xfrm>
            <a:off x="463725" y="375516"/>
            <a:ext cx="10515600" cy="1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/>
          </a:p>
        </p:txBody>
      </p:sp>
      <p:pic>
        <p:nvPicPr>
          <p:cNvPr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7766" y="1911090"/>
            <a:ext cx="5750008" cy="39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100" y="1911090"/>
            <a:ext cx="5792288" cy="39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/>
          <p:nvPr/>
        </p:nvSpPr>
        <p:spPr>
          <a:xfrm>
            <a:off x="478965" y="6023728"/>
            <a:ext cx="5242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Scaling</a:t>
            </a:r>
            <a:endParaRPr/>
          </a:p>
        </p:txBody>
      </p:sp>
      <p:sp>
        <p:nvSpPr>
          <p:cNvPr id="170" name="Google Shape;170;p9"/>
          <p:cNvSpPr txBox="1"/>
          <p:nvPr/>
        </p:nvSpPr>
        <p:spPr>
          <a:xfrm>
            <a:off x="6177765" y="6023741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2013 - 2022 Theme">
  <a:themeElements>
    <a:clrScheme name="Office 2013 - 2022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2013 - 2022 Theme">
  <a:themeElements>
    <a:clrScheme name="Office 2013 - 2022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2025-04-21T18:44:16Z</dcterms:created>
  <dc:creator>Rishita Chawla</dc:creator>
</cp:coreProperties>
</file>